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58" r:id="rId5"/>
    <p:sldId id="287" r:id="rId6"/>
    <p:sldId id="262" r:id="rId7"/>
    <p:sldId id="267" r:id="rId8"/>
    <p:sldId id="285" r:id="rId9"/>
    <p:sldId id="284" r:id="rId10"/>
    <p:sldId id="290" r:id="rId11"/>
    <p:sldId id="289" r:id="rId12"/>
    <p:sldId id="291" r:id="rId13"/>
    <p:sldId id="283" r:id="rId14"/>
    <p:sldId id="286"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8" autoAdjust="0"/>
    <p:restoredTop sz="94595" autoAdjust="0"/>
  </p:normalViewPr>
  <p:slideViewPr>
    <p:cSldViewPr snapToGrid="0">
      <p:cViewPr varScale="1">
        <p:scale>
          <a:sx n="114" d="100"/>
          <a:sy n="114" d="100"/>
        </p:scale>
        <p:origin x="414" y="114"/>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7" d="100"/>
          <a:sy n="87" d="100"/>
        </p:scale>
        <p:origin x="159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5/21/2019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81107-E2F0-4FFB-BAD2-D68BB3595516}" type="datetimeFigureOut">
              <a:rPr lang="en-US" noProof="0" smtClean="0"/>
              <a:t>5/21/2019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endParaRPr lang="en-US" noProof="0" dirty="0"/>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endParaRPr lang="en-US" noProof="0" dirty="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6" name="TextBox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a16="http://schemas.microsoft.com/office/drawing/2014/main" id="{644FE3AF-A04D-4D49-BDFD-FAF66D921FBF}"/>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6">
            <a:extLst>
              <a:ext uri="{FF2B5EF4-FFF2-40B4-BE49-F238E27FC236}">
                <a16:creationId xmlns:a16="http://schemas.microsoft.com/office/drawing/2014/main" id="{EAC46016-1B95-4163-8EAA-252BE4B86300}"/>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6">
            <a:extLst>
              <a:ext uri="{FF2B5EF4-FFF2-40B4-BE49-F238E27FC236}">
                <a16:creationId xmlns:a16="http://schemas.microsoft.com/office/drawing/2014/main" id="{EC09029D-7190-452C-92D6-6B055D055C5B}"/>
              </a:ext>
              <a:ext uri="{C183D7F6-B498-43B3-948B-1728B52AA6E4}">
                <adec:decorative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6">
            <a:extLst>
              <a:ext uri="{FF2B5EF4-FFF2-40B4-BE49-F238E27FC236}">
                <a16:creationId xmlns:a16="http://schemas.microsoft.com/office/drawing/2014/main" id="{78798274-03F6-4FD0-93AB-82A31D0A2649}"/>
              </a:ext>
              <a:ext uri="{C183D7F6-B498-43B3-948B-1728B52AA6E4}">
                <adec:decorative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1E3DDEC1-3507-486F-8CCF-7F1E9EB810E9}"/>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79" r:id="rId23"/>
    <p:sldLayoutId id="2147483655" r:id="rId24"/>
    <p:sldLayoutId id="2147483674" r:id="rId25"/>
    <p:sldLayoutId id="2147483675" r:id="rId26"/>
    <p:sldLayoutId id="2147483676" r:id="rId27"/>
    <p:sldLayoutId id="2147483677" r:id="rId28"/>
    <p:sldLayoutId id="2147483678" r:id="rId29"/>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commons.wikimedia.org/wiki/File:Yamaha_OX10A_engine_rear.jpg" TargetMode="External"/><Relationship Id="rId3" Type="http://schemas.microsoft.com/office/2007/relationships/hdphoto" Target="../media/hdphoto1.wdp"/><Relationship Id="rId7" Type="http://schemas.openxmlformats.org/officeDocument/2006/relationships/hyperlink" Target="http://ambientebio.it/lombardia-avvelenata-scoperta-discarica-di-rifiuti-tossici-provenienti-da-australia-e-paesi-dellest/" TargetMode="External"/><Relationship Id="rId12" Type="http://schemas.microsoft.com/office/2007/relationships/hdphoto" Target="../media/hdphoto4.wdp"/><Relationship Id="rId2" Type="http://schemas.openxmlformats.org/officeDocument/2006/relationships/image" Target="../media/image5.png"/><Relationship Id="rId16" Type="http://schemas.openxmlformats.org/officeDocument/2006/relationships/hyperlink" Target="https://goodiedesign.deviantart.com/art/Lancer-Evo-86016582" TargetMode="Externa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6.png"/><Relationship Id="rId15" Type="http://schemas.microsoft.com/office/2007/relationships/hdphoto" Target="../media/hdphoto5.wdp"/><Relationship Id="rId10" Type="http://schemas.openxmlformats.org/officeDocument/2006/relationships/hyperlink" Target="http://aem.cast.org/navigating/selection.html" TargetMode="External"/><Relationship Id="rId4" Type="http://schemas.openxmlformats.org/officeDocument/2006/relationships/hyperlink" Target="https://www.flickr.com/photos/75279887@N05/6914441342" TargetMode="External"/><Relationship Id="rId9" Type="http://schemas.microsoft.com/office/2007/relationships/hdphoto" Target="../media/hdphoto3.wdp"/><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p:txBody>
          <a:bodyPr/>
          <a:lstStyle/>
          <a:p>
            <a:r>
              <a:rPr lang="en-US" dirty="0"/>
              <a:t>Final Project Presentation</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p:txBody>
          <a:bodyPr/>
          <a:lstStyle/>
          <a:p>
            <a:r>
              <a:rPr lang="en-US" dirty="0"/>
              <a:t>Raveesh Soni, Mukesh Pant, Jose Ferreira</a:t>
            </a:r>
            <a:endParaRPr lang="en-US" noProof="1"/>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descr="Logo Placeholder">
            <a:extLst>
              <a:ext uri="{FF2B5EF4-FFF2-40B4-BE49-F238E27FC236}">
                <a16:creationId xmlns:a16="http://schemas.microsoft.com/office/drawing/2014/main" id="{2B0A6754-78E8-472A-ADF4-F2A5E72C6FD7}"/>
              </a:ext>
            </a:extLst>
          </p:cNvPr>
          <p:cNvGrpSpPr/>
          <p:nvPr/>
        </p:nvGrpSpPr>
        <p:grpSpPr>
          <a:xfrm>
            <a:off x="513116" y="2970078"/>
            <a:ext cx="2173095" cy="523220"/>
            <a:chOff x="1985170" y="1950690"/>
            <a:chExt cx="2173095" cy="523220"/>
          </a:xfrm>
        </p:grpSpPr>
        <p:sp>
          <p:nvSpPr>
            <p:cNvPr id="14" name="Rectangle 13">
              <a:extLst>
                <a:ext uri="{FF2B5EF4-FFF2-40B4-BE49-F238E27FC236}">
                  <a16:creationId xmlns:a16="http://schemas.microsoft.com/office/drawing/2014/main" id="{E36EBC7D-08FC-42D1-B92F-C0111D5DAF0C}"/>
                </a:ext>
              </a:extLst>
            </p:cNvPr>
            <p:cNvSpPr/>
            <p:nvPr/>
          </p:nvSpPr>
          <p:spPr>
            <a:xfrm>
              <a:off x="1985170" y="1950690"/>
              <a:ext cx="2173095" cy="523220"/>
            </a:xfrm>
            <a:prstGeom prst="rect">
              <a:avLst/>
            </a:prstGeom>
            <a:solidFill>
              <a:schemeClr val="tx1"/>
            </a:solidFill>
          </p:spPr>
          <p:txBody>
            <a:bodyPr wrap="none" anchor="ctr">
              <a:noAutofit/>
            </a:bodyPr>
            <a:lstStyle/>
            <a:p>
              <a:pPr algn="ctr"/>
              <a:r>
                <a:rPr lang="en-US" sz="2000" b="1" dirty="0">
                  <a:solidFill>
                    <a:schemeClr val="bg1"/>
                  </a:solidFill>
                  <a:latin typeface="+mj-lt"/>
                </a:rPr>
                <a:t>MTH-9899</a:t>
              </a:r>
              <a:endParaRPr lang="en-US" sz="2000" dirty="0">
                <a:solidFill>
                  <a:schemeClr val="bg1"/>
                </a:solidFill>
                <a:latin typeface="+mj-lt"/>
              </a:endParaRPr>
            </a:p>
          </p:txBody>
        </p:sp>
        <p:sp>
          <p:nvSpPr>
            <p:cNvPr id="15" name="Rectangle 6">
              <a:extLst>
                <a:ext uri="{FF2B5EF4-FFF2-40B4-BE49-F238E27FC236}">
                  <a16:creationId xmlns:a16="http://schemas.microsoft.com/office/drawing/2014/main" id="{88903EC9-18A6-4F29-8E69-06A5BAD6090F}"/>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661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Model Selection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1617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Parameter Tuning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Grid Search to select the best combination of model parameters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339994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Up close image of architect books on a bookshelf">
            <a:extLst>
              <a:ext uri="{FF2B5EF4-FFF2-40B4-BE49-F238E27FC236}">
                <a16:creationId xmlns:a16="http://schemas.microsoft.com/office/drawing/2014/main" id="{C96DDC1B-725A-4E23-998D-39DB95C7FF90}"/>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0" y="687"/>
            <a:ext cx="12192000" cy="6777425"/>
          </a:xfrm>
        </p:spPr>
      </p:pic>
      <p:sp>
        <p:nvSpPr>
          <p:cNvPr id="3" name="Title 2">
            <a:extLst>
              <a:ext uri="{FF2B5EF4-FFF2-40B4-BE49-F238E27FC236}">
                <a16:creationId xmlns:a16="http://schemas.microsoft.com/office/drawing/2014/main" id="{3ACC8C05-26AA-41E5-B8C0-527F289A1900}"/>
              </a:ext>
            </a:extLst>
          </p:cNvPr>
          <p:cNvSpPr>
            <a:spLocks noGrp="1"/>
          </p:cNvSpPr>
          <p:nvPr>
            <p:ph type="ctrTitle"/>
          </p:nvPr>
        </p:nvSpPr>
        <p:spPr>
          <a:xfrm>
            <a:off x="144000" y="167951"/>
            <a:ext cx="5883576" cy="6456049"/>
          </a:xfrm>
        </p:spPr>
        <p:txBody>
          <a:bodyPr/>
          <a:lstStyle/>
          <a:p>
            <a:r>
              <a:rPr lang="en-US" dirty="0"/>
              <a:t>Thank You</a:t>
            </a:r>
          </a:p>
        </p:txBody>
      </p:sp>
    </p:spTree>
    <p:extLst>
      <p:ext uri="{BB962C8B-B14F-4D97-AF65-F5344CB8AC3E}">
        <p14:creationId xmlns:p14="http://schemas.microsoft.com/office/powerpoint/2010/main" val="32570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Overview: Problem Description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1008000"/>
            <a:ext cx="11339513" cy="365125"/>
          </a:xfrm>
        </p:spPr>
        <p:txBody>
          <a:bodyPr/>
          <a:lstStyle/>
          <a:p>
            <a:r>
              <a:rPr lang="en-US" dirty="0"/>
              <a:t>Future stock return prediction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1248621" y="1675698"/>
            <a:ext cx="9694758" cy="4011450"/>
          </a:xfrm>
        </p:spPr>
        <p:txBody>
          <a:bodyPr/>
          <a:lstStyle/>
          <a:p>
            <a:r>
              <a:rPr lang="en-US" dirty="0"/>
              <a:t>Goal: Apply the various ML algorithms you have learned in this class to a real-world financial dataset. </a:t>
            </a:r>
          </a:p>
          <a:p>
            <a:r>
              <a:rPr lang="en-US" dirty="0"/>
              <a:t>Data: The dataset you will be given consists of approximately 400k rows of data with 7 features. Each row represents an observation. It is your discretion whether to keep them all, consider a subset, or maybe even enlarge it.</a:t>
            </a:r>
          </a:p>
          <a:p>
            <a:r>
              <a:rPr lang="en-US" dirty="0"/>
              <a:t>Columns</a:t>
            </a:r>
          </a:p>
          <a:p>
            <a:pPr lvl="1"/>
            <a:r>
              <a:rPr lang="en-US" dirty="0"/>
              <a:t>Date: The date is an int - it does correspond to real dates in the same order </a:t>
            </a:r>
          </a:p>
          <a:p>
            <a:pPr lvl="1"/>
            <a:r>
              <a:rPr lang="en-US" dirty="0"/>
              <a:t>Time: Can be ignored. All of the points occur at the same time and the future return is measured roughly 1 day in the future.</a:t>
            </a:r>
          </a:p>
          <a:p>
            <a:pPr lvl="1"/>
            <a:r>
              <a:rPr lang="en-US" dirty="0" err="1"/>
              <a:t>fut_ret</a:t>
            </a:r>
            <a:r>
              <a:rPr lang="en-US" dirty="0"/>
              <a:t>: This is the dependent variable</a:t>
            </a:r>
          </a:p>
          <a:p>
            <a:pPr lvl="1"/>
            <a:r>
              <a:rPr lang="en-US" dirty="0" err="1"/>
              <a:t>sec_id</a:t>
            </a:r>
            <a:r>
              <a:rPr lang="en-US" dirty="0"/>
              <a:t>: This is an identifier for the security that will not change over time. </a:t>
            </a:r>
          </a:p>
          <a:p>
            <a:pPr lvl="1"/>
            <a:r>
              <a:rPr lang="en-US" dirty="0"/>
              <a:t>vol: This is a proxy for the stock's volatility</a:t>
            </a:r>
          </a:p>
          <a:p>
            <a:pPr lvl="1"/>
            <a:r>
              <a:rPr lang="en-US" dirty="0"/>
              <a:t>X*: There are 7 cols with names that start with 'X' - those will be the features that you might consider using for your models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41441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9A6-0313-4B4F-8298-49E833455C17}"/>
              </a:ext>
            </a:extLst>
          </p:cNvPr>
          <p:cNvSpPr>
            <a:spLocks noGrp="1"/>
          </p:cNvSpPr>
          <p:nvPr>
            <p:ph type="title"/>
          </p:nvPr>
        </p:nvSpPr>
        <p:spPr/>
        <p:txBody>
          <a:bodyPr/>
          <a:lstStyle/>
          <a:p>
            <a:r>
              <a:rPr lang="en-US" dirty="0"/>
              <a:t>Overview: Our Approach </a:t>
            </a:r>
          </a:p>
        </p:txBody>
      </p:sp>
      <p:pic>
        <p:nvPicPr>
          <p:cNvPr id="26" name="Picture Placeholder 25">
            <a:extLst>
              <a:ext uri="{FF2B5EF4-FFF2-40B4-BE49-F238E27FC236}">
                <a16:creationId xmlns:a16="http://schemas.microsoft.com/office/drawing/2014/main" id="{EDFCE70F-39B6-4AB4-9E2B-13682787A137}"/>
              </a:ext>
            </a:extLst>
          </p:cNvPr>
          <p:cNvPicPr>
            <a:picLocks noGrp="1" noChangeAspect="1"/>
          </p:cNvPicPr>
          <p:nvPr>
            <p:ph type="pic" sz="quarter" idx="41"/>
          </p:nvPr>
        </p:nvPicPr>
        <p:blipFill>
          <a:blip r:embed="rId2">
            <a:extLst>
              <a:ext uri="{BEBA8EAE-BF5A-486C-A8C5-ECC9F3942E4B}">
                <a14:imgProps xmlns:a14="http://schemas.microsoft.com/office/drawing/2010/main">
                  <a14:imgLayer r:embed="rId3">
                    <a14:imgEffect>
                      <a14:saturation sat="33000"/>
                    </a14:imgEffect>
                  </a14:imgLayer>
                </a14:imgProps>
              </a:ext>
              <a:ext uri="{837473B0-CC2E-450A-ABE3-18F120FF3D39}">
                <a1611:picAttrSrcUrl xmlns:a1611="http://schemas.microsoft.com/office/drawing/2016/11/main" r:id="rId4"/>
              </a:ext>
            </a:extLst>
          </a:blip>
          <a:stretch>
            <a:fillRect/>
          </a:stretch>
        </p:blipFill>
        <p:spPr>
          <a:xfrm>
            <a:off x="683799" y="1981485"/>
            <a:ext cx="1475999" cy="1447515"/>
          </a:xfrm>
        </p:spPr>
      </p:pic>
      <p:sp>
        <p:nvSpPr>
          <p:cNvPr id="5" name="Text Placeholder 4">
            <a:extLst>
              <a:ext uri="{FF2B5EF4-FFF2-40B4-BE49-F238E27FC236}">
                <a16:creationId xmlns:a16="http://schemas.microsoft.com/office/drawing/2014/main" id="{18C9B008-144F-4910-A6A8-BEA680207058}"/>
              </a:ext>
            </a:extLst>
          </p:cNvPr>
          <p:cNvSpPr>
            <a:spLocks noGrp="1"/>
          </p:cNvSpPr>
          <p:nvPr>
            <p:ph type="body" sz="quarter" idx="17"/>
          </p:nvPr>
        </p:nvSpPr>
        <p:spPr/>
        <p:txBody>
          <a:bodyPr/>
          <a:lstStyle/>
          <a:p>
            <a:r>
              <a:rPr lang="en-US" dirty="0"/>
              <a:t>Data Analysis</a:t>
            </a:r>
          </a:p>
        </p:txBody>
      </p:sp>
      <p:sp>
        <p:nvSpPr>
          <p:cNvPr id="6" name="Text Placeholder 5">
            <a:extLst>
              <a:ext uri="{FF2B5EF4-FFF2-40B4-BE49-F238E27FC236}">
                <a16:creationId xmlns:a16="http://schemas.microsoft.com/office/drawing/2014/main" id="{D720270B-0AD0-4BF8-8773-151D80729B20}"/>
              </a:ext>
            </a:extLst>
          </p:cNvPr>
          <p:cNvSpPr>
            <a:spLocks noGrp="1"/>
          </p:cNvSpPr>
          <p:nvPr>
            <p:ph type="body" sz="quarter" idx="18"/>
          </p:nvPr>
        </p:nvSpPr>
        <p:spPr>
          <a:xfrm>
            <a:off x="431800" y="4605832"/>
            <a:ext cx="1980000" cy="720000"/>
          </a:xfrm>
        </p:spPr>
        <p:txBody>
          <a:bodyPr/>
          <a:lstStyle/>
          <a:p>
            <a:pPr marL="285750" indent="-285750" algn="l">
              <a:buFont typeface="Arial" panose="020B0604020202020204" pitchFamily="34" charset="0"/>
              <a:buChar char="•"/>
            </a:pPr>
            <a:r>
              <a:rPr lang="en-US" dirty="0"/>
              <a:t>Split by security</a:t>
            </a:r>
          </a:p>
          <a:p>
            <a:pPr marL="285750" indent="-285750" algn="l">
              <a:buFont typeface="Arial" panose="020B0604020202020204" pitchFamily="34" charset="0"/>
              <a:buChar char="•"/>
            </a:pPr>
            <a:r>
              <a:rPr lang="en-US" dirty="0"/>
              <a:t>K-means clustering</a:t>
            </a:r>
          </a:p>
        </p:txBody>
      </p:sp>
      <p:pic>
        <p:nvPicPr>
          <p:cNvPr id="28" name="Picture Placeholder 27">
            <a:extLst>
              <a:ext uri="{FF2B5EF4-FFF2-40B4-BE49-F238E27FC236}">
                <a16:creationId xmlns:a16="http://schemas.microsoft.com/office/drawing/2014/main" id="{59CF1C61-6CBB-44C0-9851-9402710E17E5}"/>
              </a:ext>
            </a:extLst>
          </p:cNvPr>
          <p:cNvPicPr>
            <a:picLocks noGrp="1" noChangeAspect="1"/>
          </p:cNvPicPr>
          <p:nvPr>
            <p:ph type="pic" sz="quarter" idx="42"/>
          </p:nvPr>
        </p:nvPicPr>
        <p:blipFill>
          <a:blip r:embed="rId5">
            <a:extLst>
              <a:ext uri="{BEBA8EAE-BF5A-486C-A8C5-ECC9F3942E4B}">
                <a14:imgProps xmlns:a14="http://schemas.microsoft.com/office/drawing/2010/main">
                  <a14:imgLayer r:embed="rId6">
                    <a14:imgEffect>
                      <a14:saturation sat="33000"/>
                    </a14:imgEffect>
                  </a14:imgLayer>
                </a14:imgProps>
              </a:ext>
              <a:ext uri="{837473B0-CC2E-450A-ABE3-18F120FF3D39}">
                <a1611:picAttrSrcUrl xmlns:a1611="http://schemas.microsoft.com/office/drawing/2016/11/main" r:id="rId7"/>
              </a:ext>
            </a:extLst>
          </a:blip>
          <a:stretch>
            <a:fillRect/>
          </a:stretch>
        </p:blipFill>
        <p:spPr>
          <a:xfrm>
            <a:off x="3023850" y="1981485"/>
            <a:ext cx="1476000" cy="1475998"/>
          </a:xfrm>
        </p:spPr>
      </p:pic>
      <p:sp>
        <p:nvSpPr>
          <p:cNvPr id="7" name="Text Placeholder 6">
            <a:extLst>
              <a:ext uri="{FF2B5EF4-FFF2-40B4-BE49-F238E27FC236}">
                <a16:creationId xmlns:a16="http://schemas.microsoft.com/office/drawing/2014/main" id="{AD21558F-5D14-474B-8899-E6F5062B1D85}"/>
              </a:ext>
            </a:extLst>
          </p:cNvPr>
          <p:cNvSpPr>
            <a:spLocks noGrp="1"/>
          </p:cNvSpPr>
          <p:nvPr>
            <p:ph type="body" sz="quarter" idx="33"/>
          </p:nvPr>
        </p:nvSpPr>
        <p:spPr/>
        <p:txBody>
          <a:bodyPr/>
          <a:lstStyle/>
          <a:p>
            <a:r>
              <a:rPr lang="en-US" dirty="0"/>
              <a:t>Data Cleaning</a:t>
            </a:r>
          </a:p>
        </p:txBody>
      </p:sp>
      <p:sp>
        <p:nvSpPr>
          <p:cNvPr id="8" name="Text Placeholder 7">
            <a:extLst>
              <a:ext uri="{FF2B5EF4-FFF2-40B4-BE49-F238E27FC236}">
                <a16:creationId xmlns:a16="http://schemas.microsoft.com/office/drawing/2014/main" id="{665B2B69-8014-4202-9B08-617A62F852DC}"/>
              </a:ext>
            </a:extLst>
          </p:cNvPr>
          <p:cNvSpPr>
            <a:spLocks noGrp="1"/>
          </p:cNvSpPr>
          <p:nvPr>
            <p:ph type="body" sz="quarter" idx="34"/>
          </p:nvPr>
        </p:nvSpPr>
        <p:spPr>
          <a:xfrm>
            <a:off x="2771850" y="4605832"/>
            <a:ext cx="1980000" cy="720000"/>
          </a:xfrm>
        </p:spPr>
        <p:txBody>
          <a:bodyPr/>
          <a:lstStyle/>
          <a:p>
            <a:pPr marL="285750" indent="-285750" algn="l">
              <a:buFont typeface="Arial" panose="020B0604020202020204" pitchFamily="34" charset="0"/>
              <a:buChar char="•"/>
            </a:pPr>
            <a:r>
              <a:rPr lang="en-US" dirty="0"/>
              <a:t>Discard incomplete data </a:t>
            </a:r>
          </a:p>
          <a:p>
            <a:pPr marL="285750" indent="-285750" algn="l">
              <a:buFont typeface="Arial" panose="020B0604020202020204" pitchFamily="34" charset="0"/>
              <a:buChar char="•"/>
            </a:pPr>
            <a:r>
              <a:rPr lang="en-US" noProof="1"/>
              <a:t>Fill blanks</a:t>
            </a:r>
          </a:p>
          <a:p>
            <a:pPr marL="285750" indent="-285750" algn="l">
              <a:buFont typeface="Arial" panose="020B0604020202020204" pitchFamily="34" charset="0"/>
              <a:buChar char="•"/>
            </a:pPr>
            <a:endParaRPr lang="en-US" noProof="1"/>
          </a:p>
        </p:txBody>
      </p:sp>
      <p:pic>
        <p:nvPicPr>
          <p:cNvPr id="30" name="Picture Placeholder 29">
            <a:extLst>
              <a:ext uri="{FF2B5EF4-FFF2-40B4-BE49-F238E27FC236}">
                <a16:creationId xmlns:a16="http://schemas.microsoft.com/office/drawing/2014/main" id="{D62E427A-7CC1-4C88-89A9-DAE587B9D83F}"/>
              </a:ext>
            </a:extLst>
          </p:cNvPr>
          <p:cNvPicPr>
            <a:picLocks noGrp="1" noChangeAspect="1"/>
          </p:cNvPicPr>
          <p:nvPr>
            <p:ph type="pic" sz="quarter" idx="43"/>
          </p:nvPr>
        </p:nvPicPr>
        <p:blipFill>
          <a:blip r:embed="rId8">
            <a:extLst>
              <a:ext uri="{BEBA8EAE-BF5A-486C-A8C5-ECC9F3942E4B}">
                <a14:imgProps xmlns:a14="http://schemas.microsoft.com/office/drawing/2010/main">
                  <a14:imgLayer r:embed="rId9">
                    <a14:imgEffect>
                      <a14:saturation sat="33000"/>
                    </a14:imgEffect>
                  </a14:imgLayer>
                </a14:imgProps>
              </a:ext>
              <a:ext uri="{837473B0-CC2E-450A-ABE3-18F120FF3D39}">
                <a1611:picAttrSrcUrl xmlns:a1611="http://schemas.microsoft.com/office/drawing/2016/11/main" r:id="rId10"/>
              </a:ext>
            </a:extLst>
          </a:blip>
          <a:stretch>
            <a:fillRect/>
          </a:stretch>
        </p:blipFill>
        <p:spPr>
          <a:xfrm>
            <a:off x="5363901" y="1981485"/>
            <a:ext cx="1475999" cy="1475997"/>
          </a:xfrm>
        </p:spPr>
      </p:pic>
      <p:sp>
        <p:nvSpPr>
          <p:cNvPr id="9" name="Text Placeholder 8">
            <a:extLst>
              <a:ext uri="{FF2B5EF4-FFF2-40B4-BE49-F238E27FC236}">
                <a16:creationId xmlns:a16="http://schemas.microsoft.com/office/drawing/2014/main" id="{4844AD36-3CE8-4453-943C-29B2BFF2E97A}"/>
              </a:ext>
            </a:extLst>
          </p:cNvPr>
          <p:cNvSpPr>
            <a:spLocks noGrp="1"/>
          </p:cNvSpPr>
          <p:nvPr>
            <p:ph type="body" sz="quarter" idx="35"/>
          </p:nvPr>
        </p:nvSpPr>
        <p:spPr/>
        <p:txBody>
          <a:bodyPr/>
          <a:lstStyle/>
          <a:p>
            <a:r>
              <a:rPr lang="en-US" dirty="0"/>
              <a:t>Feature Selection</a:t>
            </a:r>
          </a:p>
        </p:txBody>
      </p:sp>
      <p:sp>
        <p:nvSpPr>
          <p:cNvPr id="10" name="Text Placeholder 9">
            <a:extLst>
              <a:ext uri="{FF2B5EF4-FFF2-40B4-BE49-F238E27FC236}">
                <a16:creationId xmlns:a16="http://schemas.microsoft.com/office/drawing/2014/main" id="{A7B648E6-F551-4626-A621-E2444B18AE69}"/>
              </a:ext>
            </a:extLst>
          </p:cNvPr>
          <p:cNvSpPr>
            <a:spLocks noGrp="1"/>
          </p:cNvSpPr>
          <p:nvPr>
            <p:ph type="body" sz="quarter" idx="36"/>
          </p:nvPr>
        </p:nvSpPr>
        <p:spPr>
          <a:xfrm>
            <a:off x="5111900" y="4605831"/>
            <a:ext cx="1980000" cy="1607789"/>
          </a:xfrm>
        </p:spPr>
        <p:txBody>
          <a:bodyPr/>
          <a:lstStyle/>
          <a:p>
            <a:pPr marL="285750" indent="-285750" algn="l">
              <a:buFont typeface="Arial" panose="020B0604020202020204" pitchFamily="34" charset="0"/>
              <a:buChar char="•"/>
            </a:pPr>
            <a:r>
              <a:rPr lang="en-US" dirty="0"/>
              <a:t>Stationarity and fractional differentiation</a:t>
            </a:r>
          </a:p>
          <a:p>
            <a:pPr marL="285750" indent="-285750" algn="l">
              <a:buFont typeface="Arial" panose="020B0604020202020204" pitchFamily="34" charset="0"/>
              <a:buChar char="•"/>
            </a:pPr>
            <a:r>
              <a:rPr lang="en-US" dirty="0"/>
              <a:t>Polynomial features</a:t>
            </a:r>
          </a:p>
          <a:p>
            <a:pPr marL="285750" indent="-285750">
              <a:buFont typeface="Arial" panose="020B0604020202020204" pitchFamily="34" charset="0"/>
              <a:buChar char="•"/>
            </a:pPr>
            <a:r>
              <a:rPr lang="en-US" dirty="0"/>
              <a:t>MDA and RFE selection</a:t>
            </a:r>
          </a:p>
          <a:p>
            <a:endParaRPr lang="en-US" noProof="1"/>
          </a:p>
        </p:txBody>
      </p:sp>
      <p:pic>
        <p:nvPicPr>
          <p:cNvPr id="32" name="Picture Placeholder 31">
            <a:extLst>
              <a:ext uri="{FF2B5EF4-FFF2-40B4-BE49-F238E27FC236}">
                <a16:creationId xmlns:a16="http://schemas.microsoft.com/office/drawing/2014/main" id="{A7A47F2D-D684-4AD1-97D9-618D5B2B2F64}"/>
              </a:ext>
            </a:extLst>
          </p:cNvPr>
          <p:cNvPicPr>
            <a:picLocks noGrp="1" noChangeAspect="1"/>
          </p:cNvPicPr>
          <p:nvPr>
            <p:ph type="pic" sz="quarter" idx="44"/>
          </p:nvPr>
        </p:nvPicPr>
        <p:blipFill>
          <a:blip r:embed="rId11">
            <a:extLst>
              <a:ext uri="{BEBA8EAE-BF5A-486C-A8C5-ECC9F3942E4B}">
                <a14:imgProps xmlns:a14="http://schemas.microsoft.com/office/drawing/2010/main">
                  <a14:imgLayer r:embed="rId12">
                    <a14:imgEffect>
                      <a14:saturation sat="33000"/>
                    </a14:imgEffect>
                  </a14:imgLayer>
                </a14:imgProps>
              </a:ext>
              <a:ext uri="{837473B0-CC2E-450A-ABE3-18F120FF3D39}">
                <a1611:picAttrSrcUrl xmlns:a1611="http://schemas.microsoft.com/office/drawing/2016/11/main" r:id="rId13"/>
              </a:ext>
            </a:extLst>
          </a:blip>
          <a:stretch>
            <a:fillRect/>
          </a:stretch>
        </p:blipFill>
        <p:spPr>
          <a:xfrm>
            <a:off x="7703950" y="1981484"/>
            <a:ext cx="1476000" cy="1475997"/>
          </a:xfrm>
        </p:spPr>
      </p:pic>
      <p:sp>
        <p:nvSpPr>
          <p:cNvPr id="11" name="Text Placeholder 10">
            <a:extLst>
              <a:ext uri="{FF2B5EF4-FFF2-40B4-BE49-F238E27FC236}">
                <a16:creationId xmlns:a16="http://schemas.microsoft.com/office/drawing/2014/main" id="{1F60993A-28E1-4723-8C62-E19D80B590D6}"/>
              </a:ext>
            </a:extLst>
          </p:cNvPr>
          <p:cNvSpPr>
            <a:spLocks noGrp="1"/>
          </p:cNvSpPr>
          <p:nvPr>
            <p:ph type="body" sz="quarter" idx="37"/>
          </p:nvPr>
        </p:nvSpPr>
        <p:spPr/>
        <p:txBody>
          <a:bodyPr/>
          <a:lstStyle/>
          <a:p>
            <a:r>
              <a:rPr lang="en-US" dirty="0"/>
              <a:t>Model Selection</a:t>
            </a:r>
          </a:p>
        </p:txBody>
      </p:sp>
      <p:sp>
        <p:nvSpPr>
          <p:cNvPr id="12" name="Text Placeholder 11">
            <a:extLst>
              <a:ext uri="{FF2B5EF4-FFF2-40B4-BE49-F238E27FC236}">
                <a16:creationId xmlns:a16="http://schemas.microsoft.com/office/drawing/2014/main" id="{0D756BA5-5035-45C0-B8DE-2C7BD4E5994D}"/>
              </a:ext>
            </a:extLst>
          </p:cNvPr>
          <p:cNvSpPr>
            <a:spLocks noGrp="1"/>
          </p:cNvSpPr>
          <p:nvPr>
            <p:ph type="body" sz="quarter" idx="38"/>
          </p:nvPr>
        </p:nvSpPr>
        <p:spPr>
          <a:xfrm>
            <a:off x="7451950" y="4605832"/>
            <a:ext cx="1980000" cy="720000"/>
          </a:xfrm>
        </p:spPr>
        <p:txBody>
          <a:bodyPr/>
          <a:lstStyle/>
          <a:p>
            <a:pPr marL="285750" indent="-285750" algn="l">
              <a:buFont typeface="Arial" panose="020B0604020202020204" pitchFamily="34" charset="0"/>
              <a:buChar char="•"/>
            </a:pPr>
            <a:r>
              <a:rPr lang="en-US" dirty="0"/>
              <a:t>Cross-validation</a:t>
            </a:r>
          </a:p>
          <a:p>
            <a:pPr marL="285750" indent="-285750" algn="l">
              <a:buFont typeface="Arial" panose="020B0604020202020204" pitchFamily="34" charset="0"/>
              <a:buChar char="•"/>
            </a:pPr>
            <a:r>
              <a:rPr lang="en-US" noProof="1"/>
              <a:t>Model evaluation</a:t>
            </a:r>
          </a:p>
        </p:txBody>
      </p:sp>
      <p:pic>
        <p:nvPicPr>
          <p:cNvPr id="34" name="Picture Placeholder 33">
            <a:extLst>
              <a:ext uri="{FF2B5EF4-FFF2-40B4-BE49-F238E27FC236}">
                <a16:creationId xmlns:a16="http://schemas.microsoft.com/office/drawing/2014/main" id="{C930C1FA-2B80-4B29-9FEC-4D72DA9A5739}"/>
              </a:ext>
            </a:extLst>
          </p:cNvPr>
          <p:cNvPicPr>
            <a:picLocks noGrp="1" noChangeAspect="1"/>
          </p:cNvPicPr>
          <p:nvPr>
            <p:ph type="pic" sz="quarter" idx="45"/>
          </p:nvPr>
        </p:nvPicPr>
        <p:blipFill>
          <a:blip r:embed="rId14">
            <a:extLst>
              <a:ext uri="{BEBA8EAE-BF5A-486C-A8C5-ECC9F3942E4B}">
                <a14:imgProps xmlns:a14="http://schemas.microsoft.com/office/drawing/2010/main">
                  <a14:imgLayer r:embed="rId15">
                    <a14:imgEffect>
                      <a14:saturation sat="33000"/>
                    </a14:imgEffect>
                  </a14:imgLayer>
                </a14:imgProps>
              </a:ext>
              <a:ext uri="{837473B0-CC2E-450A-ABE3-18F120FF3D39}">
                <a1611:picAttrSrcUrl xmlns:a1611="http://schemas.microsoft.com/office/drawing/2016/11/main" r:id="rId16"/>
              </a:ext>
            </a:extLst>
          </a:blip>
          <a:stretch>
            <a:fillRect/>
          </a:stretch>
        </p:blipFill>
        <p:spPr>
          <a:xfrm>
            <a:off x="10044000" y="1981484"/>
            <a:ext cx="1476000" cy="1475996"/>
          </a:xfrm>
        </p:spPr>
      </p:pic>
      <p:sp>
        <p:nvSpPr>
          <p:cNvPr id="13" name="Text Placeholder 12">
            <a:extLst>
              <a:ext uri="{FF2B5EF4-FFF2-40B4-BE49-F238E27FC236}">
                <a16:creationId xmlns:a16="http://schemas.microsoft.com/office/drawing/2014/main" id="{73E3BDEF-B95D-4AE6-AD68-3C076899F338}"/>
              </a:ext>
            </a:extLst>
          </p:cNvPr>
          <p:cNvSpPr>
            <a:spLocks noGrp="1"/>
          </p:cNvSpPr>
          <p:nvPr>
            <p:ph type="body" sz="quarter" idx="39"/>
          </p:nvPr>
        </p:nvSpPr>
        <p:spPr/>
        <p:txBody>
          <a:bodyPr/>
          <a:lstStyle/>
          <a:p>
            <a:r>
              <a:rPr lang="en-US" dirty="0"/>
              <a:t>Parameter Tuning</a:t>
            </a:r>
          </a:p>
        </p:txBody>
      </p:sp>
      <p:sp>
        <p:nvSpPr>
          <p:cNvPr id="14" name="Text Placeholder 13">
            <a:extLst>
              <a:ext uri="{FF2B5EF4-FFF2-40B4-BE49-F238E27FC236}">
                <a16:creationId xmlns:a16="http://schemas.microsoft.com/office/drawing/2014/main" id="{EA6D8AEB-1A16-43E7-800A-63F473AE24DF}"/>
              </a:ext>
            </a:extLst>
          </p:cNvPr>
          <p:cNvSpPr>
            <a:spLocks noGrp="1"/>
          </p:cNvSpPr>
          <p:nvPr>
            <p:ph type="body" sz="quarter" idx="40"/>
          </p:nvPr>
        </p:nvSpPr>
        <p:spPr>
          <a:xfrm>
            <a:off x="9792000" y="4605832"/>
            <a:ext cx="1980000" cy="720000"/>
          </a:xfrm>
        </p:spPr>
        <p:txBody>
          <a:bodyPr/>
          <a:lstStyle/>
          <a:p>
            <a:pPr marL="285750" indent="-285750" algn="l">
              <a:buFont typeface="Arial" panose="020B0604020202020204" pitchFamily="34" charset="0"/>
              <a:buChar char="•"/>
            </a:pPr>
            <a:r>
              <a:rPr lang="en-US" dirty="0"/>
              <a:t>Grid search</a:t>
            </a:r>
            <a:endParaRPr lang="en-US" noProof="1"/>
          </a:p>
        </p:txBody>
      </p:sp>
      <p:sp>
        <p:nvSpPr>
          <p:cNvPr id="4" name="Slide Number Placeholder 3">
            <a:extLst>
              <a:ext uri="{FF2B5EF4-FFF2-40B4-BE49-F238E27FC236}">
                <a16:creationId xmlns:a16="http://schemas.microsoft.com/office/drawing/2014/main" id="{FCC3E855-9F95-4134-BADA-80F9CB3EA9F0}"/>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281062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590C9D-F871-4488-AA30-574728D35F9B}"/>
              </a:ext>
            </a:extLst>
          </p:cNvPr>
          <p:cNvPicPr>
            <a:picLocks noChangeAspect="1"/>
          </p:cNvPicPr>
          <p:nvPr/>
        </p:nvPicPr>
        <p:blipFill>
          <a:blip r:embed="rId2"/>
          <a:stretch>
            <a:fillRect/>
          </a:stretch>
        </p:blipFill>
        <p:spPr>
          <a:xfrm>
            <a:off x="4885337" y="648000"/>
            <a:ext cx="7306663" cy="5479997"/>
          </a:xfrm>
          <a:prstGeom prst="rect">
            <a:avLst/>
          </a:prstGeom>
        </p:spPr>
      </p:pic>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Analysis</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a:xfrm>
            <a:off x="516130" y="5970141"/>
            <a:ext cx="4114800" cy="206104"/>
          </a:xfrm>
        </p:spPr>
        <p:txBody>
          <a:bodyPr/>
          <a:lstStyle/>
          <a:p>
            <a:pPr algn="ctr"/>
            <a:r>
              <a:rPr lang="en-US" dirty="0"/>
              <a:t>K-means clustering (k=8) of cross-sectional data</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4</a:t>
            </a:fld>
            <a:endParaRPr lang="en-US" dirty="0"/>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Time-series by security view, clustering for cross-sectional view</a:t>
            </a:r>
          </a:p>
        </p:txBody>
      </p:sp>
      <p:sp>
        <p:nvSpPr>
          <p:cNvPr id="14" name="Footer Placeholder 2">
            <a:extLst>
              <a:ext uri="{FF2B5EF4-FFF2-40B4-BE49-F238E27FC236}">
                <a16:creationId xmlns:a16="http://schemas.microsoft.com/office/drawing/2014/main" id="{EAEBEC0B-D8B4-41B6-AEB5-11B6BF579AA9}"/>
              </a:ext>
            </a:extLst>
          </p:cNvPr>
          <p:cNvSpPr txBox="1">
            <a:spLocks/>
          </p:cNvSpPr>
          <p:nvPr/>
        </p:nvSpPr>
        <p:spPr>
          <a:xfrm>
            <a:off x="6481268" y="5964705"/>
            <a:ext cx="4114800" cy="206104"/>
          </a:xfrm>
          <a:prstGeom prst="rect">
            <a:avLst/>
          </a:prstGeom>
        </p:spPr>
        <p:txBody>
          <a:bodyPr vert="horz" lIns="0" tIns="0" rIns="0" bIns="0" rtlCol="0" anchor="b"/>
          <a:lstStyle>
            <a:defPPr>
              <a:defRPr lang="en-US"/>
            </a:defPPr>
            <a:lvl1pPr marL="0" algn="r" defTabSz="914400" rtl="0" eaLnBrk="1" latinLnBrk="0" hangingPunct="1">
              <a:defRPr sz="1200" i="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Time-series scatter matrix for a random security</a:t>
            </a:r>
          </a:p>
        </p:txBody>
      </p:sp>
      <p:pic>
        <p:nvPicPr>
          <p:cNvPr id="10" name="Picture 9">
            <a:extLst>
              <a:ext uri="{FF2B5EF4-FFF2-40B4-BE49-F238E27FC236}">
                <a16:creationId xmlns:a16="http://schemas.microsoft.com/office/drawing/2014/main" id="{87305A1E-1AE2-4B3E-A5E0-8A6FE46CCB8D}"/>
              </a:ext>
            </a:extLst>
          </p:cNvPr>
          <p:cNvPicPr>
            <a:picLocks noChangeAspect="1"/>
          </p:cNvPicPr>
          <p:nvPr/>
        </p:nvPicPr>
        <p:blipFill>
          <a:blip r:embed="rId3"/>
          <a:stretch>
            <a:fillRect/>
          </a:stretch>
        </p:blipFill>
        <p:spPr>
          <a:xfrm>
            <a:off x="155079" y="4442022"/>
            <a:ext cx="2321136" cy="1606486"/>
          </a:xfrm>
          <a:prstGeom prst="rect">
            <a:avLst/>
          </a:prstGeom>
        </p:spPr>
      </p:pic>
      <p:pic>
        <p:nvPicPr>
          <p:cNvPr id="13" name="Picture 12">
            <a:extLst>
              <a:ext uri="{FF2B5EF4-FFF2-40B4-BE49-F238E27FC236}">
                <a16:creationId xmlns:a16="http://schemas.microsoft.com/office/drawing/2014/main" id="{EC57D2CB-F998-4CDA-85AE-27324FCA4DB7}"/>
              </a:ext>
            </a:extLst>
          </p:cNvPr>
          <p:cNvPicPr>
            <a:picLocks noChangeAspect="1"/>
          </p:cNvPicPr>
          <p:nvPr/>
        </p:nvPicPr>
        <p:blipFill>
          <a:blip r:embed="rId4"/>
          <a:stretch>
            <a:fillRect/>
          </a:stretch>
        </p:blipFill>
        <p:spPr>
          <a:xfrm>
            <a:off x="155078" y="1330856"/>
            <a:ext cx="2321136" cy="1602408"/>
          </a:xfrm>
          <a:prstGeom prst="rect">
            <a:avLst/>
          </a:prstGeom>
        </p:spPr>
      </p:pic>
      <p:pic>
        <p:nvPicPr>
          <p:cNvPr id="23" name="Picture 22">
            <a:extLst>
              <a:ext uri="{FF2B5EF4-FFF2-40B4-BE49-F238E27FC236}">
                <a16:creationId xmlns:a16="http://schemas.microsoft.com/office/drawing/2014/main" id="{7362BDB2-4B25-4721-898D-B4013B55083D}"/>
              </a:ext>
            </a:extLst>
          </p:cNvPr>
          <p:cNvPicPr>
            <a:picLocks noChangeAspect="1"/>
          </p:cNvPicPr>
          <p:nvPr/>
        </p:nvPicPr>
        <p:blipFill>
          <a:blip r:embed="rId5"/>
          <a:stretch>
            <a:fillRect/>
          </a:stretch>
        </p:blipFill>
        <p:spPr>
          <a:xfrm>
            <a:off x="2648566" y="1327899"/>
            <a:ext cx="2359265" cy="1608321"/>
          </a:xfrm>
          <a:prstGeom prst="rect">
            <a:avLst/>
          </a:prstGeom>
        </p:spPr>
      </p:pic>
      <p:pic>
        <p:nvPicPr>
          <p:cNvPr id="26" name="Picture 25">
            <a:extLst>
              <a:ext uri="{FF2B5EF4-FFF2-40B4-BE49-F238E27FC236}">
                <a16:creationId xmlns:a16="http://schemas.microsoft.com/office/drawing/2014/main" id="{459FF550-D301-4D39-84B1-009E4C60393D}"/>
              </a:ext>
            </a:extLst>
          </p:cNvPr>
          <p:cNvPicPr>
            <a:picLocks noChangeAspect="1"/>
          </p:cNvPicPr>
          <p:nvPr/>
        </p:nvPicPr>
        <p:blipFill>
          <a:blip r:embed="rId6"/>
          <a:stretch>
            <a:fillRect/>
          </a:stretch>
        </p:blipFill>
        <p:spPr>
          <a:xfrm>
            <a:off x="2684044" y="2896119"/>
            <a:ext cx="2323787" cy="1602408"/>
          </a:xfrm>
          <a:prstGeom prst="rect">
            <a:avLst/>
          </a:prstGeom>
        </p:spPr>
      </p:pic>
      <p:pic>
        <p:nvPicPr>
          <p:cNvPr id="28" name="Picture 27">
            <a:extLst>
              <a:ext uri="{FF2B5EF4-FFF2-40B4-BE49-F238E27FC236}">
                <a16:creationId xmlns:a16="http://schemas.microsoft.com/office/drawing/2014/main" id="{7245B459-FB15-4BE0-BD5E-E8CFD524CD6B}"/>
              </a:ext>
            </a:extLst>
          </p:cNvPr>
          <p:cNvPicPr>
            <a:picLocks noChangeAspect="1"/>
          </p:cNvPicPr>
          <p:nvPr/>
        </p:nvPicPr>
        <p:blipFill>
          <a:blip r:embed="rId7"/>
          <a:stretch>
            <a:fillRect/>
          </a:stretch>
        </p:blipFill>
        <p:spPr>
          <a:xfrm>
            <a:off x="2684044" y="4439998"/>
            <a:ext cx="2323787" cy="1602408"/>
          </a:xfrm>
          <a:prstGeom prst="rect">
            <a:avLst/>
          </a:prstGeom>
        </p:spPr>
      </p:pic>
      <p:pic>
        <p:nvPicPr>
          <p:cNvPr id="6" name="Picture 5">
            <a:extLst>
              <a:ext uri="{FF2B5EF4-FFF2-40B4-BE49-F238E27FC236}">
                <a16:creationId xmlns:a16="http://schemas.microsoft.com/office/drawing/2014/main" id="{8E616945-0F13-422D-A72A-01585EE503E0}"/>
              </a:ext>
            </a:extLst>
          </p:cNvPr>
          <p:cNvPicPr>
            <a:picLocks noChangeAspect="1"/>
          </p:cNvPicPr>
          <p:nvPr/>
        </p:nvPicPr>
        <p:blipFill>
          <a:blip r:embed="rId8"/>
          <a:stretch>
            <a:fillRect/>
          </a:stretch>
        </p:blipFill>
        <p:spPr>
          <a:xfrm>
            <a:off x="155078" y="2902463"/>
            <a:ext cx="2321136" cy="1582328"/>
          </a:xfrm>
          <a:prstGeom prst="rect">
            <a:avLst/>
          </a:prstGeom>
        </p:spPr>
      </p:pic>
    </p:spTree>
    <p:extLst>
      <p:ext uri="{BB962C8B-B14F-4D97-AF65-F5344CB8AC3E}">
        <p14:creationId xmlns:p14="http://schemas.microsoft.com/office/powerpoint/2010/main" val="123444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Cleaning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Discard securities with too many returns missing, normalize across time-series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Discard securities with more than a threshold percentage of returns missing (or zero). </a:t>
            </a:r>
          </a:p>
          <a:p>
            <a:r>
              <a:rPr lang="en-US" dirty="0"/>
              <a:t>For the remaining N/A values, fill with the previous value in the time-series when it exists, fill with the dataset’s median value for that variable when it doesn’t.</a:t>
            </a:r>
          </a:p>
          <a:p>
            <a:r>
              <a:rPr lang="en-US" dirty="0"/>
              <a:t>Normalize the variables using the time-series per security rather than the cross-sectional data.</a:t>
            </a:r>
          </a:p>
          <a:p>
            <a:r>
              <a:rPr lang="en-US" dirty="0"/>
              <a:t>Normalize again across the entire dataset when all the features have been selected.</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5</a:t>
            </a:fld>
            <a:endParaRPr lang="en-US" dirty="0"/>
          </a:p>
        </p:txBody>
      </p:sp>
      <p:pic>
        <p:nvPicPr>
          <p:cNvPr id="5" name="Picture 4">
            <a:extLst>
              <a:ext uri="{FF2B5EF4-FFF2-40B4-BE49-F238E27FC236}">
                <a16:creationId xmlns:a16="http://schemas.microsoft.com/office/drawing/2014/main" id="{A4B1FB7C-C439-457F-AFAF-975E984DE8FB}"/>
              </a:ext>
            </a:extLst>
          </p:cNvPr>
          <p:cNvPicPr>
            <a:picLocks noChangeAspect="1"/>
          </p:cNvPicPr>
          <p:nvPr/>
        </p:nvPicPr>
        <p:blipFill>
          <a:blip r:embed="rId2"/>
          <a:stretch>
            <a:fillRect/>
          </a:stretch>
        </p:blipFill>
        <p:spPr>
          <a:xfrm>
            <a:off x="6614310" y="1246723"/>
            <a:ext cx="3986457" cy="2657638"/>
          </a:xfrm>
          <a:prstGeom prst="rect">
            <a:avLst/>
          </a:prstGeom>
        </p:spPr>
      </p:pic>
      <p:pic>
        <p:nvPicPr>
          <p:cNvPr id="7" name="Picture 6">
            <a:extLst>
              <a:ext uri="{FF2B5EF4-FFF2-40B4-BE49-F238E27FC236}">
                <a16:creationId xmlns:a16="http://schemas.microsoft.com/office/drawing/2014/main" id="{7937106B-4BA6-4190-8C67-CEB80CB0EC7F}"/>
              </a:ext>
            </a:extLst>
          </p:cNvPr>
          <p:cNvPicPr>
            <a:picLocks noChangeAspect="1"/>
          </p:cNvPicPr>
          <p:nvPr/>
        </p:nvPicPr>
        <p:blipFill>
          <a:blip r:embed="rId3"/>
          <a:stretch>
            <a:fillRect/>
          </a:stretch>
        </p:blipFill>
        <p:spPr>
          <a:xfrm>
            <a:off x="522515" y="4457763"/>
            <a:ext cx="2591248" cy="1776474"/>
          </a:xfrm>
          <a:prstGeom prst="rect">
            <a:avLst/>
          </a:prstGeom>
        </p:spPr>
      </p:pic>
      <p:pic>
        <p:nvPicPr>
          <p:cNvPr id="9" name="Picture 8">
            <a:extLst>
              <a:ext uri="{FF2B5EF4-FFF2-40B4-BE49-F238E27FC236}">
                <a16:creationId xmlns:a16="http://schemas.microsoft.com/office/drawing/2014/main" id="{57F40832-C009-4871-9228-71E1C70444E1}"/>
              </a:ext>
            </a:extLst>
          </p:cNvPr>
          <p:cNvPicPr>
            <a:picLocks noChangeAspect="1"/>
          </p:cNvPicPr>
          <p:nvPr/>
        </p:nvPicPr>
        <p:blipFill>
          <a:blip r:embed="rId4"/>
          <a:stretch>
            <a:fillRect/>
          </a:stretch>
        </p:blipFill>
        <p:spPr>
          <a:xfrm>
            <a:off x="3113763" y="4457763"/>
            <a:ext cx="2591248" cy="1776474"/>
          </a:xfrm>
          <a:prstGeom prst="rect">
            <a:avLst/>
          </a:prstGeom>
        </p:spPr>
      </p:pic>
      <p:pic>
        <p:nvPicPr>
          <p:cNvPr id="2" name="Picture 1">
            <a:extLst>
              <a:ext uri="{FF2B5EF4-FFF2-40B4-BE49-F238E27FC236}">
                <a16:creationId xmlns:a16="http://schemas.microsoft.com/office/drawing/2014/main" id="{DA42CC40-E990-4869-99B2-9F14405B05D5}"/>
              </a:ext>
            </a:extLst>
          </p:cNvPr>
          <p:cNvPicPr>
            <a:picLocks noChangeAspect="1"/>
          </p:cNvPicPr>
          <p:nvPr/>
        </p:nvPicPr>
        <p:blipFill>
          <a:blip r:embed="rId5"/>
          <a:stretch>
            <a:fillRect/>
          </a:stretch>
        </p:blipFill>
        <p:spPr>
          <a:xfrm>
            <a:off x="6614309" y="3988250"/>
            <a:ext cx="3986458" cy="2516908"/>
          </a:xfrm>
          <a:prstGeom prst="rect">
            <a:avLst/>
          </a:prstGeom>
        </p:spPr>
      </p:pic>
    </p:spTree>
    <p:extLst>
      <p:ext uri="{BB962C8B-B14F-4D97-AF65-F5344CB8AC3E}">
        <p14:creationId xmlns:p14="http://schemas.microsoft.com/office/powerpoint/2010/main" val="215279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Stationarity and Fractional Differentiation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Preserve memory while ensuring stationarity</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1"/>
            <a:ext cx="5209711" cy="1605328"/>
          </a:xfrm>
        </p:spPr>
        <p:txBody>
          <a:bodyPr/>
          <a:lstStyle/>
          <a:p>
            <a:r>
              <a:rPr lang="en-US" noProof="1"/>
              <a:t>The ‘Vol’ variable is not stationary. A common approach is to use a lagged variable to make it stationary. However, this would remove all memory of previous values. </a:t>
            </a:r>
          </a:p>
          <a:p>
            <a:r>
              <a:rPr lang="en-US" noProof="1"/>
              <a:t>A way to preserve some of the memory is fractional differentiation.</a:t>
            </a:r>
          </a:p>
          <a:p>
            <a:endParaRPr lang="en-US" noProof="1"/>
          </a:p>
          <a:p>
            <a:endParaRPr lang="en-US" noProof="1"/>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6</a:t>
            </a:fld>
            <a:endParaRPr lang="en-US" dirty="0"/>
          </a:p>
        </p:txBody>
      </p:sp>
      <p:pic>
        <p:nvPicPr>
          <p:cNvPr id="5" name="Picture 4">
            <a:extLst>
              <a:ext uri="{FF2B5EF4-FFF2-40B4-BE49-F238E27FC236}">
                <a16:creationId xmlns:a16="http://schemas.microsoft.com/office/drawing/2014/main" id="{98C7E498-6B71-455C-8263-9487B61B1FA8}"/>
              </a:ext>
            </a:extLst>
          </p:cNvPr>
          <p:cNvPicPr>
            <a:picLocks noChangeAspect="1"/>
          </p:cNvPicPr>
          <p:nvPr/>
        </p:nvPicPr>
        <p:blipFill>
          <a:blip r:embed="rId2"/>
          <a:stretch>
            <a:fillRect/>
          </a:stretch>
        </p:blipFill>
        <p:spPr>
          <a:xfrm>
            <a:off x="6456420" y="3852902"/>
            <a:ext cx="4591386" cy="2909393"/>
          </a:xfrm>
          <a:prstGeom prst="rect">
            <a:avLst/>
          </a:prstGeom>
        </p:spPr>
      </p:pic>
      <p:pic>
        <p:nvPicPr>
          <p:cNvPr id="7" name="Picture 6">
            <a:extLst>
              <a:ext uri="{FF2B5EF4-FFF2-40B4-BE49-F238E27FC236}">
                <a16:creationId xmlns:a16="http://schemas.microsoft.com/office/drawing/2014/main" id="{36B73B00-A678-4602-8B55-5AA29DCDFF07}"/>
              </a:ext>
            </a:extLst>
          </p:cNvPr>
          <p:cNvPicPr>
            <a:picLocks noChangeAspect="1"/>
          </p:cNvPicPr>
          <p:nvPr/>
        </p:nvPicPr>
        <p:blipFill>
          <a:blip r:embed="rId3"/>
          <a:stretch>
            <a:fillRect/>
          </a:stretch>
        </p:blipFill>
        <p:spPr>
          <a:xfrm>
            <a:off x="6456420" y="864000"/>
            <a:ext cx="4591386" cy="2988902"/>
          </a:xfrm>
          <a:prstGeom prst="rect">
            <a:avLst/>
          </a:prstGeom>
        </p:spPr>
      </p:pic>
      <p:pic>
        <p:nvPicPr>
          <p:cNvPr id="2" name="Picture 1">
            <a:extLst>
              <a:ext uri="{FF2B5EF4-FFF2-40B4-BE49-F238E27FC236}">
                <a16:creationId xmlns:a16="http://schemas.microsoft.com/office/drawing/2014/main" id="{E7BAEEBC-8360-41A4-A0DE-E23B73FCD7C2}"/>
              </a:ext>
            </a:extLst>
          </p:cNvPr>
          <p:cNvPicPr>
            <a:picLocks noChangeAspect="1"/>
          </p:cNvPicPr>
          <p:nvPr/>
        </p:nvPicPr>
        <p:blipFill>
          <a:blip r:embed="rId4"/>
          <a:stretch>
            <a:fillRect/>
          </a:stretch>
        </p:blipFill>
        <p:spPr>
          <a:xfrm>
            <a:off x="1003231" y="3128073"/>
            <a:ext cx="4591386" cy="2455858"/>
          </a:xfrm>
          <a:prstGeom prst="rect">
            <a:avLst/>
          </a:prstGeom>
        </p:spPr>
      </p:pic>
      <p:sp>
        <p:nvSpPr>
          <p:cNvPr id="10" name="Content Placeholder 14">
            <a:extLst>
              <a:ext uri="{FF2B5EF4-FFF2-40B4-BE49-F238E27FC236}">
                <a16:creationId xmlns:a16="http://schemas.microsoft.com/office/drawing/2014/main" id="{B625E0E0-C24B-4980-AC20-2B63926F12FF}"/>
              </a:ext>
            </a:extLst>
          </p:cNvPr>
          <p:cNvSpPr txBox="1">
            <a:spLocks/>
          </p:cNvSpPr>
          <p:nvPr/>
        </p:nvSpPr>
        <p:spPr>
          <a:xfrm>
            <a:off x="522514" y="5565256"/>
            <a:ext cx="5209711" cy="1094016"/>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We established the minimum value of the fractional differentiation factor that makes all the ‘Vol’ series per security stationary (determined by the Augmented Dickey-Fuller unit root test) to be 0.7.</a:t>
            </a:r>
          </a:p>
        </p:txBody>
      </p:sp>
    </p:spTree>
    <p:extLst>
      <p:ext uri="{BB962C8B-B14F-4D97-AF65-F5344CB8AC3E}">
        <p14:creationId xmlns:p14="http://schemas.microsoft.com/office/powerpoint/2010/main" val="405166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Polynomial Features</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More power of expression for the estimators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After analysis of the input variables, we thought a combination of them could be more significant than using them independently.  </a:t>
            </a:r>
          </a:p>
          <a:p>
            <a:r>
              <a:rPr lang="en-US" noProof="1"/>
              <a:t>For instance, variables ‘X3’, ‘X4’ and ‘X6’ seem to represent decay functions starting from an event in the security’s time series. Variable ‘X7’ seems to indicate another type of punctual event in time. Multiplying them with other variables in the dataset can be beneficial.    </a:t>
            </a:r>
          </a:p>
          <a:p>
            <a:r>
              <a:rPr lang="en-US" noProof="1"/>
              <a:t>We included polynomial combinations of second degree in the model and selected the best using feature selection algorithms (to be explained in the following slides). </a:t>
            </a:r>
          </a:p>
          <a:p>
            <a:r>
              <a:rPr lang="en-US" noProof="1"/>
              <a:t>Including the best polynomial combinations increased our R</a:t>
            </a:r>
            <a:r>
              <a:rPr lang="en-US" baseline="30000" noProof="1"/>
              <a:t>2 </a:t>
            </a:r>
            <a:r>
              <a:rPr lang="en-US" noProof="1"/>
              <a:t>scores by approximately 3-5 bps.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7</a:t>
            </a:fld>
            <a:endParaRPr lang="en-US" dirty="0"/>
          </a:p>
        </p:txBody>
      </p:sp>
      <p:pic>
        <p:nvPicPr>
          <p:cNvPr id="3" name="Picture 2">
            <a:extLst>
              <a:ext uri="{FF2B5EF4-FFF2-40B4-BE49-F238E27FC236}">
                <a16:creationId xmlns:a16="http://schemas.microsoft.com/office/drawing/2014/main" id="{CAECAD69-0A8D-4910-9B49-816EEEE0F470}"/>
              </a:ext>
            </a:extLst>
          </p:cNvPr>
          <p:cNvPicPr>
            <a:picLocks noChangeAspect="1"/>
          </p:cNvPicPr>
          <p:nvPr/>
        </p:nvPicPr>
        <p:blipFill>
          <a:blip r:embed="rId2"/>
          <a:stretch>
            <a:fillRect/>
          </a:stretch>
        </p:blipFill>
        <p:spPr>
          <a:xfrm>
            <a:off x="5628317" y="1007999"/>
            <a:ext cx="3287084" cy="1690887"/>
          </a:xfrm>
          <a:prstGeom prst="rect">
            <a:avLst/>
          </a:prstGeom>
        </p:spPr>
      </p:pic>
      <p:pic>
        <p:nvPicPr>
          <p:cNvPr id="8" name="Picture 7">
            <a:extLst>
              <a:ext uri="{FF2B5EF4-FFF2-40B4-BE49-F238E27FC236}">
                <a16:creationId xmlns:a16="http://schemas.microsoft.com/office/drawing/2014/main" id="{B61D8E96-AFFB-4099-AC30-56EEF62E9386}"/>
              </a:ext>
            </a:extLst>
          </p:cNvPr>
          <p:cNvPicPr>
            <a:picLocks noChangeAspect="1"/>
          </p:cNvPicPr>
          <p:nvPr/>
        </p:nvPicPr>
        <p:blipFill>
          <a:blip r:embed="rId3"/>
          <a:stretch>
            <a:fillRect/>
          </a:stretch>
        </p:blipFill>
        <p:spPr>
          <a:xfrm>
            <a:off x="6310546" y="3109292"/>
            <a:ext cx="5209710" cy="2679892"/>
          </a:xfrm>
          <a:prstGeom prst="rect">
            <a:avLst/>
          </a:prstGeom>
        </p:spPr>
      </p:pic>
      <p:pic>
        <p:nvPicPr>
          <p:cNvPr id="10" name="Picture 9">
            <a:extLst>
              <a:ext uri="{FF2B5EF4-FFF2-40B4-BE49-F238E27FC236}">
                <a16:creationId xmlns:a16="http://schemas.microsoft.com/office/drawing/2014/main" id="{5FD05F67-1238-42EF-8E75-EBF569DA96A8}"/>
              </a:ext>
            </a:extLst>
          </p:cNvPr>
          <p:cNvPicPr>
            <a:picLocks noChangeAspect="1"/>
          </p:cNvPicPr>
          <p:nvPr/>
        </p:nvPicPr>
        <p:blipFill>
          <a:blip r:embed="rId4"/>
          <a:stretch>
            <a:fillRect/>
          </a:stretch>
        </p:blipFill>
        <p:spPr>
          <a:xfrm>
            <a:off x="8904916" y="1368000"/>
            <a:ext cx="3287084" cy="1704919"/>
          </a:xfrm>
          <a:prstGeom prst="rect">
            <a:avLst/>
          </a:prstGeom>
        </p:spPr>
      </p:pic>
      <p:sp>
        <p:nvSpPr>
          <p:cNvPr id="9" name="Footer Placeholder 2">
            <a:extLst>
              <a:ext uri="{FF2B5EF4-FFF2-40B4-BE49-F238E27FC236}">
                <a16:creationId xmlns:a16="http://schemas.microsoft.com/office/drawing/2014/main" id="{DA07E63B-14A1-4B12-AC0C-D75E0384DE30}"/>
              </a:ext>
            </a:extLst>
          </p:cNvPr>
          <p:cNvSpPr>
            <a:spLocks noGrp="1"/>
          </p:cNvSpPr>
          <p:nvPr>
            <p:ph type="ftr" sz="quarter" idx="10"/>
          </p:nvPr>
        </p:nvSpPr>
        <p:spPr>
          <a:xfrm>
            <a:off x="6858001" y="5898350"/>
            <a:ext cx="4114800" cy="206104"/>
          </a:xfrm>
        </p:spPr>
        <p:txBody>
          <a:bodyPr/>
          <a:lstStyle/>
          <a:p>
            <a:pPr algn="ctr"/>
            <a:r>
              <a:rPr lang="en-US" dirty="0"/>
              <a:t>Combination of features: X3, X5 and X3*X5</a:t>
            </a:r>
          </a:p>
        </p:txBody>
      </p:sp>
    </p:spTree>
    <p:extLst>
      <p:ext uri="{BB962C8B-B14F-4D97-AF65-F5344CB8AC3E}">
        <p14:creationId xmlns:p14="http://schemas.microsoft.com/office/powerpoint/2010/main" val="15835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RFE</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91603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MDA (Mean Decrease Accuracy)</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Determine importance of features by permutation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Fit an estimator and calculate a score. Then, permutate the values in each feature and calculate the score again. The difference between these two scores is a measure of how important the feature is. Run many times and accumulate the results for accuracy. </a:t>
            </a:r>
          </a:p>
          <a:p>
            <a:r>
              <a:rPr lang="en-US" noProof="1"/>
              <a:t>Does not discover importance of combinations of variables.</a:t>
            </a:r>
          </a:p>
          <a:p>
            <a:r>
              <a:rPr lang="en-US" noProof="1"/>
              <a:t>Can be used with any estimator, we used Lasso linear regression as this method is known to help selecting features and it offered a good balance between accuracy and speed.</a:t>
            </a:r>
          </a:p>
          <a:p>
            <a:r>
              <a:rPr lang="en-US" noProof="1"/>
              <a:t>We selected the top half of the features according to the MDA importance score.</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9</a:t>
            </a:fld>
            <a:endParaRPr lang="en-US" dirty="0"/>
          </a:p>
        </p:txBody>
      </p:sp>
      <p:pic>
        <p:nvPicPr>
          <p:cNvPr id="7" name="Picture 6">
            <a:extLst>
              <a:ext uri="{FF2B5EF4-FFF2-40B4-BE49-F238E27FC236}">
                <a16:creationId xmlns:a16="http://schemas.microsoft.com/office/drawing/2014/main" id="{54CCCEAA-4B52-4148-B866-0A1DBC8320E6}"/>
              </a:ext>
            </a:extLst>
          </p:cNvPr>
          <p:cNvPicPr>
            <a:picLocks noChangeAspect="1"/>
          </p:cNvPicPr>
          <p:nvPr/>
        </p:nvPicPr>
        <p:blipFill>
          <a:blip r:embed="rId2"/>
          <a:stretch>
            <a:fillRect/>
          </a:stretch>
        </p:blipFill>
        <p:spPr>
          <a:xfrm>
            <a:off x="6529718" y="864000"/>
            <a:ext cx="4834963" cy="5830101"/>
          </a:xfrm>
          <a:prstGeom prst="rect">
            <a:avLst/>
          </a:prstGeom>
        </p:spPr>
      </p:pic>
    </p:spTree>
    <p:extLst>
      <p:ext uri="{BB962C8B-B14F-4D97-AF65-F5344CB8AC3E}">
        <p14:creationId xmlns:p14="http://schemas.microsoft.com/office/powerpoint/2010/main" val="4251118654"/>
      </p:ext>
    </p:extLst>
  </p:cSld>
  <p:clrMapOvr>
    <a:masterClrMapping/>
  </p:clrMapOvr>
</p:sld>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687A62-7187-4F21-B4CA-BF435385BA39}">
  <ds:schemaRefs>
    <ds:schemaRef ds:uri="71af3243-3dd4-4a8d-8c0d-dd76da1f02a5"/>
    <ds:schemaRef ds:uri="http://www.w3.org/XML/1998/namespace"/>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C08C74EC-0BEC-4918-971F-8B692C969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E218DD-0FEB-4634-80BC-C17E97F739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Architecture pitch deck</Template>
  <TotalTime>0</TotalTime>
  <Words>902</Words>
  <Application>Microsoft Office PowerPoint</Application>
  <PresentationFormat>Widescreen</PresentationFormat>
  <Paragraphs>88</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vt:lpstr>
      <vt:lpstr>Times New Roman</vt:lpstr>
      <vt:lpstr>Wingdings</vt:lpstr>
      <vt:lpstr>Office Theme</vt:lpstr>
      <vt:lpstr>Final Project Presentation</vt:lpstr>
      <vt:lpstr>Overview: Problem Description</vt:lpstr>
      <vt:lpstr>Overview: Our Approach </vt:lpstr>
      <vt:lpstr>Data Analysis</vt:lpstr>
      <vt:lpstr>Data Cleaning</vt:lpstr>
      <vt:lpstr>Feature Selection: Stationarity and Fractional Differentiation</vt:lpstr>
      <vt:lpstr>Feature Selection: Polynomial Features</vt:lpstr>
      <vt:lpstr>Feature Selection: RFE</vt:lpstr>
      <vt:lpstr>Feature Selection: MDA (Mean Decrease Accuracy)</vt:lpstr>
      <vt:lpstr>Model Selection</vt:lpstr>
      <vt:lpstr>Parameter Tuning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2019-05-18T00:30:15Z</dcterms:created>
  <dcterms:modified xsi:type="dcterms:W3CDTF">2019-05-22T01:53:17Z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